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03" r:id="rId1"/>
  </p:sldMasterIdLst>
  <p:notesMasterIdLst>
    <p:notesMasterId r:id="rId25"/>
  </p:notesMasterIdLst>
  <p:handoutMasterIdLst>
    <p:handoutMasterId r:id="rId26"/>
  </p:handoutMasterIdLst>
  <p:sldIdLst>
    <p:sldId id="367" r:id="rId2"/>
    <p:sldId id="261" r:id="rId3"/>
    <p:sldId id="307" r:id="rId4"/>
    <p:sldId id="303" r:id="rId5"/>
    <p:sldId id="351" r:id="rId6"/>
    <p:sldId id="352" r:id="rId7"/>
    <p:sldId id="363" r:id="rId8"/>
    <p:sldId id="304" r:id="rId9"/>
    <p:sldId id="353" r:id="rId10"/>
    <p:sldId id="306" r:id="rId11"/>
    <p:sldId id="354" r:id="rId12"/>
    <p:sldId id="355" r:id="rId13"/>
    <p:sldId id="365" r:id="rId14"/>
    <p:sldId id="356" r:id="rId15"/>
    <p:sldId id="357" r:id="rId16"/>
    <p:sldId id="358" r:id="rId17"/>
    <p:sldId id="359" r:id="rId18"/>
    <p:sldId id="360" r:id="rId19"/>
    <p:sldId id="334" r:id="rId20"/>
    <p:sldId id="362" r:id="rId21"/>
    <p:sldId id="341" r:id="rId22"/>
    <p:sldId id="368" r:id="rId23"/>
    <p:sldId id="343" r:id="rId24"/>
  </p:sldIdLst>
  <p:sldSz cx="12192000" cy="6858000"/>
  <p:notesSz cx="6858000" cy="9144000"/>
  <p:embeddedFontLst>
    <p:embeddedFont>
      <p:font typeface="Arial Black" panose="020B0A04020102020204" pitchFamily="34" charset="0"/>
      <p:bold r:id="rId27"/>
    </p:embeddedFont>
    <p:embeddedFont>
      <p:font typeface="Muli" panose="020B0604020202020204" charset="0"/>
      <p:regular r:id="rId28"/>
      <p:bold r:id="rId29"/>
      <p:italic r:id="rId30"/>
      <p:boldItalic r:id="rId31"/>
    </p:embeddedFont>
    <p:embeddedFont>
      <p:font typeface="Muli Light" panose="020B0604020202020204" charset="0"/>
      <p:regular r:id="rId32"/>
      <p:bold r:id="rId33"/>
      <p:italic r:id="rId34"/>
      <p:boldItalic r:id="rId35"/>
    </p:embeddedFont>
    <p:embeddedFont>
      <p:font typeface="Poppins" panose="020B0604020202020204" charset="0"/>
      <p:regular r:id="rId36"/>
      <p:bold r:id="rId37"/>
      <p:italic r:id="rId38"/>
      <p:boldItalic r:id="rId39"/>
    </p:embeddedFont>
    <p:embeddedFont>
      <p:font typeface="Poppins Ligh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00"/>
    <a:srgbClr val="A7D86D"/>
    <a:srgbClr val="FF9900"/>
    <a:srgbClr val="CC6600"/>
    <a:srgbClr val="5A5773"/>
    <a:srgbClr val="996600"/>
    <a:srgbClr val="CC3300"/>
    <a:srgbClr val="FF0066"/>
    <a:srgbClr val="85CBFF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13B93-3780-45DF-8AA6-CEC3C69FF62C}">
  <a:tblStyle styleId="{02113B93-3780-45DF-8AA6-CEC3C69FF6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80000" autoAdjust="0"/>
  </p:normalViewPr>
  <p:slideViewPr>
    <p:cSldViewPr snapToGrid="0">
      <p:cViewPr varScale="1">
        <p:scale>
          <a:sx n="91" d="100"/>
          <a:sy n="91" d="100"/>
        </p:scale>
        <p:origin x="127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E7FB5C-6EB0-4EC8-9D32-B8A964C992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4D4FC-4C26-467B-9FAD-302DC5A4E4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73AC4-2485-4285-BD8C-EEDD28FE847B}" type="datetimeFigureOut">
              <a:rPr lang="en-SG" smtClean="0"/>
              <a:t>26/9/2019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4B372-6013-4AE1-9047-57BB3576BA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9B729-FE40-433D-9C0A-5B76588C5A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5C8B9-4703-45D8-ACD7-4EB717F5FD9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7909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704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800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5453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147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2064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5956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4113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2073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7251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826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3295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02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68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5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54329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22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85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415933"/>
            <a:ext cx="6630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4193133"/>
            <a:ext cx="332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595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9564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7" y="395211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8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4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56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83800" y="1226633"/>
            <a:ext cx="5958800" cy="445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57570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4267">
                <a:solidFill>
                  <a:srgbClr val="A7A4BC"/>
                </a:solidFill>
              </a:defRPr>
            </a:lvl1pPr>
            <a:lvl2pPr marL="1219140" lvl="1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2pPr>
            <a:lvl3pPr marL="1828709" lvl="2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3pPr>
            <a:lvl4pPr marL="2438278" lvl="3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>
                <a:solidFill>
                  <a:srgbClr val="A7A4BC"/>
                </a:solidFill>
              </a:defRPr>
            </a:lvl4pPr>
            <a:lvl5pPr marL="3047848" lvl="4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5pPr>
            <a:lvl6pPr marL="3657418" lvl="5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6pPr>
            <a:lvl7pPr marL="4266987" lvl="6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>
                <a:solidFill>
                  <a:srgbClr val="A7A4BC"/>
                </a:solidFill>
              </a:defRPr>
            </a:lvl7pPr>
            <a:lvl8pPr marL="4876557" lvl="7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8pPr>
            <a:lvl9pPr marL="5486126" lvl="8" indent="-57570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520761" y="761433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C385B853-6A77-4C64-9508-F38D717FF9F6}"/>
              </a:ext>
            </a:extLst>
          </p:cNvPr>
          <p:cNvSpPr txBox="1"/>
          <p:nvPr userDrawn="1"/>
        </p:nvSpPr>
        <p:spPr>
          <a:xfrm>
            <a:off x="520761" y="761433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 dirty="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7114C501-26E8-4E1B-B6E4-32140E4B59D2}"/>
              </a:ext>
            </a:extLst>
          </p:cNvPr>
          <p:cNvSpPr txBox="1"/>
          <p:nvPr userDrawn="1"/>
        </p:nvSpPr>
        <p:spPr>
          <a:xfrm rot="10800000">
            <a:off x="4994572" y="2383600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 dirty="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50288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09600" y="2717800"/>
            <a:ext cx="65724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91042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1pPr>
            <a:lvl2pPr marL="1219140" lvl="1" indent="-491042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828709" lvl="2" indent="-491042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2438278" lvl="3" indent="-491042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3047848" lvl="4" indent="-491042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3657418" lvl="5" indent="-491042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4266987" lvl="6" indent="-491042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4876557" lvl="7" indent="-491042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5486126" lvl="8" indent="-491042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6693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09600" y="2776433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4522800" y="2776433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8435996" y="2776433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430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304784">
              <a:spcBef>
                <a:spcPts val="480"/>
              </a:spcBef>
              <a:spcAft>
                <a:spcPts val="0"/>
              </a:spcAft>
              <a:buSzPts val="1600"/>
              <a:buNone/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407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 no illustra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301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91204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7" y="395211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8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4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74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7" y="395211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8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4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22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717800"/>
            <a:ext cx="6572400" cy="2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40136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05" r:id="rId1"/>
    <p:sldLayoutId id="2147484118" r:id="rId2"/>
    <p:sldLayoutId id="2147484107" r:id="rId3"/>
    <p:sldLayoutId id="2147484110" r:id="rId4"/>
    <p:sldLayoutId id="2147484113" r:id="rId5"/>
    <p:sldLayoutId id="2147484115" r:id="rId6"/>
    <p:sldLayoutId id="2147484116" r:id="rId7"/>
    <p:sldLayoutId id="2147484117" r:id="rId8"/>
    <p:sldLayoutId id="2147483946" r:id="rId9"/>
    <p:sldLayoutId id="2147483664" r:id="rId10"/>
    <p:sldLayoutId id="214748366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profile/regina7068#!/vizhome/DashboardStoryline_0/Story1" TargetMode="External"/><Relationship Id="rId13" Type="http://schemas.openxmlformats.org/officeDocument/2006/relationships/hyperlink" Target="https://github.com/1Regina" TargetMode="External"/><Relationship Id="rId18" Type="http://schemas.openxmlformats.org/officeDocument/2006/relationships/image" Target="../media/image30.png"/><Relationship Id="rId3" Type="http://schemas.openxmlformats.org/officeDocument/2006/relationships/hyperlink" Target="https://medium.com/@1reginacheong/using-machine-learning-for-investment-decisions-8df70396b5a9" TargetMode="External"/><Relationship Id="rId7" Type="http://schemas.openxmlformats.org/officeDocument/2006/relationships/image" Target="../media/image25.png"/><Relationship Id="rId12" Type="http://schemas.openxmlformats.org/officeDocument/2006/relationships/hyperlink" Target="https://www.linkedin.com/in/regina-cheong" TargetMode="External"/><Relationship Id="rId17" Type="http://schemas.openxmlformats.org/officeDocument/2006/relationships/image" Target="../media/image29.png"/><Relationship Id="rId2" Type="http://schemas.openxmlformats.org/officeDocument/2006/relationships/hyperlink" Target="https://medium.com/@1reginacheong/topics-in-jds-resume-matcher-31561de9ce5" TargetMode="Externa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g"/><Relationship Id="rId11" Type="http://schemas.openxmlformats.org/officeDocument/2006/relationships/image" Target="../media/image27.png"/><Relationship Id="rId5" Type="http://schemas.openxmlformats.org/officeDocument/2006/relationships/image" Target="../media/image23.JPG"/><Relationship Id="rId15" Type="http://schemas.openxmlformats.org/officeDocument/2006/relationships/hyperlink" Target="mailto:1reginacheong@gmail.com" TargetMode="External"/><Relationship Id="rId10" Type="http://schemas.openxmlformats.org/officeDocument/2006/relationships/image" Target="../media/image1.png"/><Relationship Id="rId19" Type="http://schemas.openxmlformats.org/officeDocument/2006/relationships/image" Target="../media/image31.png"/><Relationship Id="rId4" Type="http://schemas.openxmlformats.org/officeDocument/2006/relationships/hyperlink" Target="https://www.linkedin.com/in/regina-cheong/detail/treasury/summary/?entityUrn=urn%3Ali%3Afs_treasuryMedia%3A(ACoAAAD0TzcBmlEA4xbIsLvUMZwcIui227YS3yY%2C1567584756398)&amp;section=summary&amp;treasuryCount=4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s://public.tableau.com/profile/regina7068#!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58DD07-415A-48C3-9F6B-59E91F2C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  <p:sp>
        <p:nvSpPr>
          <p:cNvPr id="10" name="Google Shape;142;p23">
            <a:extLst>
              <a:ext uri="{FF2B5EF4-FFF2-40B4-BE49-F238E27FC236}">
                <a16:creationId xmlns:a16="http://schemas.microsoft.com/office/drawing/2014/main" id="{6177FEEE-4C05-4F31-9809-CD87CDC943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509833"/>
            <a:ext cx="4135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SG" dirty="0" err="1">
                <a:solidFill>
                  <a:srgbClr val="009300"/>
                </a:solidFill>
              </a:rPr>
              <a:t>miSPICKy</a:t>
            </a:r>
            <a:endParaRPr dirty="0">
              <a:solidFill>
                <a:srgbClr val="009300"/>
              </a:solidFill>
            </a:endParaRPr>
          </a:p>
        </p:txBody>
      </p:sp>
      <p:sp>
        <p:nvSpPr>
          <p:cNvPr id="11" name="Google Shape;143;p23">
            <a:extLst>
              <a:ext uri="{FF2B5EF4-FFF2-40B4-BE49-F238E27FC236}">
                <a16:creationId xmlns:a16="http://schemas.microsoft.com/office/drawing/2014/main" id="{21CBBBFA-5762-48C5-A970-2999E643673A}"/>
              </a:ext>
            </a:extLst>
          </p:cNvPr>
          <p:cNvSpPr txBox="1">
            <a:spLocks/>
          </p:cNvSpPr>
          <p:nvPr/>
        </p:nvSpPr>
        <p:spPr>
          <a:xfrm>
            <a:off x="609600" y="3835400"/>
            <a:ext cx="4135200" cy="2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91042" algn="l" rtl="0" eaLnBrk="1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40" marR="0" lvl="1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09" marR="0" lvl="2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278" marR="0" lvl="3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848" marR="0" lvl="4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418" marR="0" lvl="5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6987" marR="0" lvl="6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557" marR="0" lvl="7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126" marR="0" lvl="8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en-SG" sz="2400" b="1" dirty="0"/>
              <a:t>Regina Cheong</a:t>
            </a:r>
          </a:p>
          <a:p>
            <a:pPr marL="0" indent="0">
              <a:buFont typeface="Muli Light"/>
              <a:buNone/>
            </a:pPr>
            <a:r>
              <a:rPr lang="en-SG" sz="2000" dirty="0"/>
              <a:t>27 Sep 2019</a:t>
            </a:r>
            <a:endParaRPr lang="e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8D1ED8-A710-40AF-B2EC-01DDF920D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86" y="413733"/>
            <a:ext cx="4755110" cy="60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38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E6F88C-9C80-45CC-A063-F3576033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21" y="1347025"/>
            <a:ext cx="7512667" cy="4163949"/>
          </a:xfrm>
          <a:prstGeom prst="rect">
            <a:avLst/>
          </a:prstGeom>
        </p:spPr>
      </p:pic>
      <p:sp>
        <p:nvSpPr>
          <p:cNvPr id="5" name="Google Shape;86;p17">
            <a:extLst>
              <a:ext uri="{FF2B5EF4-FFF2-40B4-BE49-F238E27FC236}">
                <a16:creationId xmlns:a16="http://schemas.microsoft.com/office/drawing/2014/main" id="{60C6EA7F-9E80-464C-A880-17086EFDD567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Dataset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8C74B-6E3D-41F1-9DC9-B9E1D678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0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696000" y="3455251"/>
            <a:ext cx="10800000" cy="367269"/>
            <a:chOff x="1620652" y="3109878"/>
            <a:chExt cx="6125576" cy="36726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987867" y="3810193"/>
            <a:ext cx="194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Dataset Preparation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3586440" y="2723730"/>
            <a:ext cx="731520" cy="731520"/>
          </a:xfrm>
          <a:prstGeom prst="ellipse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231752" y="2612238"/>
            <a:ext cx="1728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Models Building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766773" y="3866723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6923779" y="3838151"/>
            <a:ext cx="266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 Testing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028395" y="3866723"/>
            <a:ext cx="731520" cy="731520"/>
          </a:xfrm>
          <a:prstGeom prst="ellipse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3660343" y="2912410"/>
            <a:ext cx="551315" cy="348473"/>
            <a:chOff x="3241525" y="3039450"/>
            <a:chExt cx="494600" cy="312625"/>
          </a:xfrm>
          <a:solidFill>
            <a:schemeClr val="accent4"/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3648372" y="2948356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246322" y="3990945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7998748" y="2829393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7890241" y="2726453"/>
            <a:ext cx="731520" cy="731520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9335999" y="2577001"/>
            <a:ext cx="216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Front end Application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5852946" y="3997013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EA271076-EE59-4150-85AE-B22FEF3920C3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Models Building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251470C-5539-4B25-A525-6EA127535465}"/>
              </a:ext>
            </a:extLst>
          </p:cNvPr>
          <p:cNvSpPr>
            <a:spLocks noChangeAspect="1"/>
          </p:cNvSpPr>
          <p:nvPr/>
        </p:nvSpPr>
        <p:spPr>
          <a:xfrm>
            <a:off x="1432085" y="3837587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oogle Shape;353;p40">
            <a:extLst>
              <a:ext uri="{FF2B5EF4-FFF2-40B4-BE49-F238E27FC236}">
                <a16:creationId xmlns:a16="http://schemas.microsoft.com/office/drawing/2014/main" id="{FB2F0883-F5F5-4723-890B-07BB8F5888F4}"/>
              </a:ext>
            </a:extLst>
          </p:cNvPr>
          <p:cNvGrpSpPr/>
          <p:nvPr/>
        </p:nvGrpSpPr>
        <p:grpSpPr>
          <a:xfrm>
            <a:off x="1548793" y="4005404"/>
            <a:ext cx="473733" cy="416551"/>
            <a:chOff x="1928175" y="312600"/>
            <a:chExt cx="425000" cy="373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Google Shape;354;p40">
              <a:extLst>
                <a:ext uri="{FF2B5EF4-FFF2-40B4-BE49-F238E27FC236}">
                  <a16:creationId xmlns:a16="http://schemas.microsoft.com/office/drawing/2014/main" id="{A601738A-E2FA-4676-9FC2-4109D929765C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" name="Google Shape;355;p40">
              <a:extLst>
                <a:ext uri="{FF2B5EF4-FFF2-40B4-BE49-F238E27FC236}">
                  <a16:creationId xmlns:a16="http://schemas.microsoft.com/office/drawing/2014/main" id="{B3864062-6439-4DAE-953A-1DF8E74E3652}"/>
                </a:ext>
              </a:extLst>
            </p:cNvPr>
            <p:cNvSpPr/>
            <p:nvPr/>
          </p:nvSpPr>
          <p:spPr>
            <a:xfrm>
              <a:off x="1961719" y="339968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6F01C52-8A90-4B24-BCD5-A729AD45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239" y="1486690"/>
            <a:ext cx="2026469" cy="11936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96C4F4-47D1-4D78-B8A1-3A485BFE7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419" y="1784074"/>
            <a:ext cx="1271696" cy="7630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4C249E3-8CD1-4598-BCDC-9E75FA7A0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C5AAE-79FC-437D-9415-5F96DB6C9590}"/>
              </a:ext>
            </a:extLst>
          </p:cNvPr>
          <p:cNvSpPr txBox="1"/>
          <p:nvPr/>
        </p:nvSpPr>
        <p:spPr>
          <a:xfrm>
            <a:off x="676376" y="2829393"/>
            <a:ext cx="226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Web-scraping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63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0DAF9-9FA4-4484-AFC0-1EB2D7BB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3557" y="1598621"/>
            <a:ext cx="5584308" cy="2483600"/>
          </a:xfrm>
        </p:spPr>
        <p:txBody>
          <a:bodyPr/>
          <a:lstStyle/>
          <a:p>
            <a:pPr marL="632878" indent="-514350">
              <a:buClr>
                <a:srgbClr val="009300"/>
              </a:buClr>
              <a:buFont typeface="+mj-lt"/>
              <a:buAutoNum type="arabicPeriod"/>
            </a:pPr>
            <a:r>
              <a:rPr lang="en-US" altLang="ko-KR" sz="3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K-Nearest Neighbors</a:t>
            </a:r>
            <a:endParaRPr lang="en-SG" sz="3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32878" indent="-514350">
              <a:buClr>
                <a:srgbClr val="009300"/>
              </a:buClr>
              <a:buFont typeface="+mj-lt"/>
              <a:buAutoNum type="arabicPeriod"/>
            </a:pPr>
            <a:r>
              <a:rPr lang="en-SG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Gaussian Naive Bayes</a:t>
            </a:r>
          </a:p>
          <a:p>
            <a:pPr marL="632878" indent="-514350">
              <a:buClr>
                <a:srgbClr val="009300"/>
              </a:buClr>
              <a:buFont typeface="+mj-lt"/>
              <a:buAutoNum type="arabicPeriod"/>
            </a:pPr>
            <a:r>
              <a:rPr lang="en-SG" altLang="ko-KR" sz="3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Logistic Regression</a:t>
            </a:r>
          </a:p>
          <a:p>
            <a:pPr marL="632878" indent="-514350">
              <a:buClr>
                <a:srgbClr val="009300"/>
              </a:buClr>
              <a:buFont typeface="+mj-lt"/>
              <a:buAutoNum type="arabicPeriod"/>
            </a:pPr>
            <a:r>
              <a:rPr lang="en-SG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Support Vector Classifier</a:t>
            </a:r>
          </a:p>
          <a:p>
            <a:pPr marL="632878" indent="-514350">
              <a:buClr>
                <a:srgbClr val="009300"/>
              </a:buClr>
              <a:buFont typeface="+mj-lt"/>
              <a:buAutoNum type="arabicPeriod"/>
            </a:pPr>
            <a:r>
              <a:rPr lang="en-SG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Decision Tree</a:t>
            </a:r>
          </a:p>
          <a:p>
            <a:pPr marL="632878" indent="-514350">
              <a:buClr>
                <a:srgbClr val="009300"/>
              </a:buClr>
              <a:buFont typeface="+mj-lt"/>
              <a:buAutoNum type="arabicPeriod"/>
            </a:pPr>
            <a:r>
              <a:rPr lang="en-SG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Multi-Layer Perceptron</a:t>
            </a:r>
            <a:endParaRPr lang="en-SG" altLang="ko-KR" sz="3000" b="1" dirty="0">
              <a:solidFill>
                <a:schemeClr val="tx1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endParaRPr lang="en-SG" sz="3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FB8AD1DD-99C2-480A-8900-EE433C2FF498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Models Building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ADCECF1-6B67-4D8A-9A7C-9FC74335F3AB}"/>
              </a:ext>
            </a:extLst>
          </p:cNvPr>
          <p:cNvSpPr txBox="1">
            <a:spLocks/>
          </p:cNvSpPr>
          <p:nvPr/>
        </p:nvSpPr>
        <p:spPr>
          <a:xfrm>
            <a:off x="6685010" y="1598621"/>
            <a:ext cx="4710885" cy="2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91042" algn="l" rtl="0" eaLnBrk="1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40" marR="0" lvl="1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09" marR="0" lvl="2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278" marR="0" lvl="3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848" marR="0" lvl="4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418" marR="0" lvl="5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6987" marR="0" lvl="6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557" marR="0" lvl="7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126" marR="0" lvl="8" indent="-49104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632878" indent="-514350">
              <a:buClr>
                <a:srgbClr val="009300"/>
              </a:buClr>
              <a:buFont typeface="+mj-lt"/>
              <a:buAutoNum type="arabicPeriod" startAt="7"/>
            </a:pPr>
            <a:r>
              <a:rPr lang="en-SG" altLang="ko-KR" sz="3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Random Forest</a:t>
            </a:r>
            <a:endParaRPr lang="en-SG" sz="3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32878" indent="-514350">
              <a:buClr>
                <a:srgbClr val="009300"/>
              </a:buClr>
              <a:buFont typeface="+mj-lt"/>
              <a:buAutoNum type="arabicPeriod" startAt="7"/>
            </a:pPr>
            <a:r>
              <a:rPr lang="en-SG" sz="3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XGBoost</a:t>
            </a:r>
            <a:r>
              <a:rPr lang="en-SG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632878" indent="-514350">
              <a:buClr>
                <a:srgbClr val="009300"/>
              </a:buClr>
              <a:buFont typeface="+mj-lt"/>
              <a:buAutoNum type="arabicPeriod" startAt="7"/>
            </a:pPr>
            <a:r>
              <a:rPr lang="en-SG" altLang="ko-KR" sz="3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Convolutional Neural Network (CNN)</a:t>
            </a:r>
          </a:p>
          <a:p>
            <a:endParaRPr lang="en-SG" sz="3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44BA6-5FF4-48AB-9EC5-DA9A5729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9AE851-4D88-4971-9BBB-779C5BCBE585}"/>
              </a:ext>
            </a:extLst>
          </p:cNvPr>
          <p:cNvSpPr txBox="1"/>
          <p:nvPr/>
        </p:nvSpPr>
        <p:spPr>
          <a:xfrm>
            <a:off x="9128844" y="2286423"/>
            <a:ext cx="990894" cy="553998"/>
          </a:xfrm>
          <a:prstGeom prst="rect">
            <a:avLst/>
          </a:prstGeom>
          <a:solidFill>
            <a:srgbClr val="009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3000" b="1" dirty="0">
                <a:solidFill>
                  <a:schemeClr val="bg1"/>
                </a:solidFill>
              </a:rPr>
              <a:t>0.76</a:t>
            </a:r>
          </a:p>
        </p:txBody>
      </p:sp>
    </p:spTree>
    <p:extLst>
      <p:ext uri="{BB962C8B-B14F-4D97-AF65-F5344CB8AC3E}">
        <p14:creationId xmlns:p14="http://schemas.microsoft.com/office/powerpoint/2010/main" val="278025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FB8AD1DD-99C2-480A-8900-EE433C2FF498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Models Building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44BA6-5FF4-48AB-9EC5-DA9A5729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A7543-44BD-4D63-A7A3-19262CE9F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351" y="1679470"/>
            <a:ext cx="8191940" cy="3260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B1C90-C493-4706-8BFF-C7D38A5ACE62}"/>
              </a:ext>
            </a:extLst>
          </p:cNvPr>
          <p:cNvSpPr txBox="1"/>
          <p:nvPr/>
        </p:nvSpPr>
        <p:spPr>
          <a:xfrm>
            <a:off x="3873062" y="5290072"/>
            <a:ext cx="4445876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/>
              <a:t>Convolutional Neural Network (CNN)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11142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385167-1DFA-40D5-89B0-939686B9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09737"/>
            <a:ext cx="10786295" cy="3438525"/>
          </a:xfrm>
          <a:prstGeom prst="rect">
            <a:avLst/>
          </a:prstGeom>
        </p:spPr>
      </p:pic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FB8AD1DD-99C2-480A-8900-EE433C2FF498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Models Building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44BA6-5FF4-48AB-9EC5-DA9A57298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4CFA0E-FB85-4948-9C1F-A5429E95CBC3}"/>
              </a:ext>
            </a:extLst>
          </p:cNvPr>
          <p:cNvSpPr/>
          <p:nvPr/>
        </p:nvSpPr>
        <p:spPr>
          <a:xfrm>
            <a:off x="1166648" y="5148262"/>
            <a:ext cx="4130566" cy="648822"/>
          </a:xfrm>
          <a:prstGeom prst="wedgeRoundRectCallout">
            <a:avLst>
              <a:gd name="adj1" fmla="val -42236"/>
              <a:gd name="adj2" fmla="val -129063"/>
              <a:gd name="adj3" fmla="val 16667"/>
            </a:avLst>
          </a:prstGeom>
          <a:noFill/>
          <a:ln>
            <a:solidFill>
              <a:srgbClr val="00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666BE-FB12-43B0-B0D1-0307C565E7E0}"/>
              </a:ext>
            </a:extLst>
          </p:cNvPr>
          <p:cNvSpPr txBox="1"/>
          <p:nvPr/>
        </p:nvSpPr>
        <p:spPr>
          <a:xfrm>
            <a:off x="1166648" y="5272617"/>
            <a:ext cx="4414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 err="1">
                <a:solidFill>
                  <a:srgbClr val="009300"/>
                </a:solidFill>
              </a:rPr>
              <a:t>CNN_Adam_earlystopping</a:t>
            </a:r>
            <a:r>
              <a:rPr lang="en-SG" sz="2000" b="1" dirty="0">
                <a:solidFill>
                  <a:srgbClr val="009300"/>
                </a:solidFill>
              </a:rPr>
              <a:t>: 0.84</a:t>
            </a:r>
          </a:p>
        </p:txBody>
      </p:sp>
    </p:spTree>
    <p:extLst>
      <p:ext uri="{BB962C8B-B14F-4D97-AF65-F5344CB8AC3E}">
        <p14:creationId xmlns:p14="http://schemas.microsoft.com/office/powerpoint/2010/main" val="427924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696000" y="3455251"/>
            <a:ext cx="10800000" cy="367269"/>
            <a:chOff x="1620652" y="3109878"/>
            <a:chExt cx="6125576" cy="36726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3586440" y="2723730"/>
            <a:ext cx="731520" cy="731520"/>
          </a:xfrm>
          <a:prstGeom prst="ellipse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231752" y="2612238"/>
            <a:ext cx="1728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Models Building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766773" y="3866723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6923779" y="3838151"/>
            <a:ext cx="266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Testing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028395" y="3866723"/>
            <a:ext cx="731520" cy="731520"/>
          </a:xfrm>
          <a:prstGeom prst="ellipse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3660343" y="2912410"/>
            <a:ext cx="551315" cy="348473"/>
            <a:chOff x="3241525" y="3039450"/>
            <a:chExt cx="494600" cy="312625"/>
          </a:xfrm>
          <a:solidFill>
            <a:schemeClr val="accent4"/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3648372" y="2948356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246322" y="3990945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7998748" y="2829393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7890241" y="2726453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9335999" y="2577001"/>
            <a:ext cx="216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Front end Application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5852946" y="3997013"/>
            <a:ext cx="570375" cy="421985"/>
            <a:chOff x="5255200" y="3006475"/>
            <a:chExt cx="511700" cy="3785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EA271076-EE59-4150-85AE-B22FEF3920C3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Model Testing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251470C-5539-4B25-A525-6EA127535465}"/>
              </a:ext>
            </a:extLst>
          </p:cNvPr>
          <p:cNvSpPr>
            <a:spLocks noChangeAspect="1"/>
          </p:cNvSpPr>
          <p:nvPr/>
        </p:nvSpPr>
        <p:spPr>
          <a:xfrm>
            <a:off x="1432085" y="3837587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oogle Shape;353;p40">
            <a:extLst>
              <a:ext uri="{FF2B5EF4-FFF2-40B4-BE49-F238E27FC236}">
                <a16:creationId xmlns:a16="http://schemas.microsoft.com/office/drawing/2014/main" id="{FB2F0883-F5F5-4723-890B-07BB8F5888F4}"/>
              </a:ext>
            </a:extLst>
          </p:cNvPr>
          <p:cNvGrpSpPr/>
          <p:nvPr/>
        </p:nvGrpSpPr>
        <p:grpSpPr>
          <a:xfrm>
            <a:off x="1548793" y="4005404"/>
            <a:ext cx="473733" cy="416551"/>
            <a:chOff x="1928175" y="312600"/>
            <a:chExt cx="425000" cy="373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Google Shape;354;p40">
              <a:extLst>
                <a:ext uri="{FF2B5EF4-FFF2-40B4-BE49-F238E27FC236}">
                  <a16:creationId xmlns:a16="http://schemas.microsoft.com/office/drawing/2014/main" id="{A601738A-E2FA-4676-9FC2-4109D929765C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" name="Google Shape;355;p40">
              <a:extLst>
                <a:ext uri="{FF2B5EF4-FFF2-40B4-BE49-F238E27FC236}">
                  <a16:creationId xmlns:a16="http://schemas.microsoft.com/office/drawing/2014/main" id="{B3864062-6439-4DAE-953A-1DF8E74E3652}"/>
                </a:ext>
              </a:extLst>
            </p:cNvPr>
            <p:cNvSpPr/>
            <p:nvPr/>
          </p:nvSpPr>
          <p:spPr>
            <a:xfrm>
              <a:off x="1961719" y="339968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4C249E3-8CD1-4598-BCDC-9E75FA7A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4921EC6-1856-4D15-994E-46954EBDC836}"/>
              </a:ext>
            </a:extLst>
          </p:cNvPr>
          <p:cNvSpPr txBox="1"/>
          <p:nvPr/>
        </p:nvSpPr>
        <p:spPr>
          <a:xfrm>
            <a:off x="676376" y="2829393"/>
            <a:ext cx="226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Web-scraping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8C0E9A-5D23-4BF8-8AE5-3CA55B668435}"/>
              </a:ext>
            </a:extLst>
          </p:cNvPr>
          <p:cNvSpPr txBox="1"/>
          <p:nvPr/>
        </p:nvSpPr>
        <p:spPr>
          <a:xfrm>
            <a:off x="2987867" y="3810193"/>
            <a:ext cx="194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Dataset Preparation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50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1" y="4587719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25C1275E-576E-4691-B15E-7E2D2C6DAF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36645" y="3725001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id="{44B95399-856D-491D-A833-F6315064D8CA}"/>
              </a:ext>
            </a:extLst>
          </p:cNvPr>
          <p:cNvSpPr/>
          <p:nvPr/>
        </p:nvSpPr>
        <p:spPr>
          <a:xfrm>
            <a:off x="3001169" y="4883810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180BF080-F1EB-4443-862D-0E9AE2EDEACD}"/>
              </a:ext>
            </a:extLst>
          </p:cNvPr>
          <p:cNvSpPr/>
          <p:nvPr/>
        </p:nvSpPr>
        <p:spPr>
          <a:xfrm>
            <a:off x="4788481" y="4447955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DFE855CF-3906-4901-9E4A-38DFFB9DE1B1}"/>
              </a:ext>
            </a:extLst>
          </p:cNvPr>
          <p:cNvSpPr/>
          <p:nvPr/>
        </p:nvSpPr>
        <p:spPr>
          <a:xfrm>
            <a:off x="9545526" y="3643130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C171D-6776-4265-8486-FA795E2A374F}"/>
              </a:ext>
            </a:extLst>
          </p:cNvPr>
          <p:cNvSpPr txBox="1"/>
          <p:nvPr/>
        </p:nvSpPr>
        <p:spPr>
          <a:xfrm>
            <a:off x="4051293" y="4039562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B6BDE-701B-4224-AA53-B4603C63A4DD}"/>
              </a:ext>
            </a:extLst>
          </p:cNvPr>
          <p:cNvSpPr txBox="1"/>
          <p:nvPr/>
        </p:nvSpPr>
        <p:spPr>
          <a:xfrm>
            <a:off x="7051379" y="4244005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4EF91-8FDF-4156-8288-D4EA728FF76B}"/>
              </a:ext>
            </a:extLst>
          </p:cNvPr>
          <p:cNvSpPr txBox="1"/>
          <p:nvPr/>
        </p:nvSpPr>
        <p:spPr>
          <a:xfrm>
            <a:off x="2394592" y="4258900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Room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A1A5C9-02AA-43FD-BAA2-744F1B8D843F}"/>
              </a:ext>
            </a:extLst>
          </p:cNvPr>
          <p:cNvSpPr txBox="1"/>
          <p:nvPr/>
        </p:nvSpPr>
        <p:spPr>
          <a:xfrm>
            <a:off x="7647755" y="4365784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Messy Room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072BB-92BE-4815-B575-086E47386FD2}"/>
              </a:ext>
            </a:extLst>
          </p:cNvPr>
          <p:cNvSpPr txBox="1"/>
          <p:nvPr/>
        </p:nvSpPr>
        <p:spPr>
          <a:xfrm>
            <a:off x="2672045" y="5321943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1EA7FD-7921-41C5-B8C7-F7EE225D4E2C}"/>
              </a:ext>
            </a:extLst>
          </p:cNvPr>
          <p:cNvSpPr txBox="1"/>
          <p:nvPr/>
        </p:nvSpPr>
        <p:spPr>
          <a:xfrm>
            <a:off x="2212636" y="5906718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Bad Excuse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9615407" y="2272438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9188260" y="2236936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9625917" y="2235240"/>
            <a:ext cx="433376" cy="41685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19">
            <a:extLst>
              <a:ext uri="{FF2B5EF4-FFF2-40B4-BE49-F238E27FC236}">
                <a16:creationId xmlns:a16="http://schemas.microsoft.com/office/drawing/2014/main" id="{62899F6D-BB92-4FAF-B80A-3C16F34E6A9F}"/>
              </a:ext>
            </a:extLst>
          </p:cNvPr>
          <p:cNvSpPr/>
          <p:nvPr/>
        </p:nvSpPr>
        <p:spPr>
          <a:xfrm>
            <a:off x="7372309" y="3994618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1" name="그룹 94">
            <a:extLst>
              <a:ext uri="{FF2B5EF4-FFF2-40B4-BE49-F238E27FC236}">
                <a16:creationId xmlns:a16="http://schemas.microsoft.com/office/drawing/2014/main" id="{429607B9-C9E5-491E-B0CA-968D1B0E064B}"/>
              </a:ext>
            </a:extLst>
          </p:cNvPr>
          <p:cNvGrpSpPr/>
          <p:nvPr/>
        </p:nvGrpSpPr>
        <p:grpSpPr>
          <a:xfrm>
            <a:off x="4428446" y="1653942"/>
            <a:ext cx="3446039" cy="2794015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id="{0329AF5C-A896-40F5-9791-BBA5857BCC6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7410620" y="3085536"/>
              <a:ext cx="43559" cy="90908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75A71342-0259-46E8-9CCC-5A644613C44A}"/>
              </a:ext>
            </a:extLst>
          </p:cNvPr>
          <p:cNvGrpSpPr/>
          <p:nvPr/>
        </p:nvGrpSpPr>
        <p:grpSpPr>
          <a:xfrm>
            <a:off x="6274839" y="2909423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E98FCD13-1A33-48E5-9EB9-4EE657F9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94" y="3005213"/>
            <a:ext cx="2360519" cy="11660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D166476-44D6-4793-A693-9F8ED60FE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75" y="4813780"/>
            <a:ext cx="1729391" cy="17532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6DCD20-B48A-4690-A15A-B161E3F2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693" y="1155032"/>
            <a:ext cx="819151" cy="8667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91D0227-9D1D-449A-A43E-4ACE09631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33" y="5053022"/>
            <a:ext cx="1599255" cy="1707391"/>
          </a:xfrm>
          <a:prstGeom prst="rect">
            <a:avLst/>
          </a:prstGeom>
        </p:spPr>
      </p:pic>
      <p:sp>
        <p:nvSpPr>
          <p:cNvPr id="47" name="Google Shape;86;p17">
            <a:extLst>
              <a:ext uri="{FF2B5EF4-FFF2-40B4-BE49-F238E27FC236}">
                <a16:creationId xmlns:a16="http://schemas.microsoft.com/office/drawing/2014/main" id="{2581262C-7F3C-46C2-8ABE-9DBDE9C95A16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Model Testing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F336CA-06A2-464C-8828-198AB595C965}"/>
              </a:ext>
            </a:extLst>
          </p:cNvPr>
          <p:cNvSpPr/>
          <p:nvPr/>
        </p:nvSpPr>
        <p:spPr>
          <a:xfrm>
            <a:off x="2786353" y="6175639"/>
            <a:ext cx="1196161" cy="400110"/>
          </a:xfrm>
          <a:prstGeom prst="rect">
            <a:avLst/>
          </a:prstGeom>
          <a:solidFill>
            <a:srgbClr val="009300"/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Arial" pitchFamily="34" charset="0"/>
              </a:rPr>
              <a:t>100.00%</a:t>
            </a:r>
            <a:endParaRPr lang="en-SG" sz="2000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9FDF9EE-FF35-4B06-AB77-077C4CAF8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5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1" y="4587719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25C1275E-576E-4691-B15E-7E2D2C6DAF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36645" y="3725001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id="{44B95399-856D-491D-A833-F6315064D8CA}"/>
              </a:ext>
            </a:extLst>
          </p:cNvPr>
          <p:cNvSpPr/>
          <p:nvPr/>
        </p:nvSpPr>
        <p:spPr>
          <a:xfrm>
            <a:off x="3001169" y="4883810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180BF080-F1EB-4443-862D-0E9AE2EDEACD}"/>
              </a:ext>
            </a:extLst>
          </p:cNvPr>
          <p:cNvSpPr/>
          <p:nvPr/>
        </p:nvSpPr>
        <p:spPr>
          <a:xfrm>
            <a:off x="4788481" y="4447955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DFE855CF-3906-4901-9E4A-38DFFB9DE1B1}"/>
              </a:ext>
            </a:extLst>
          </p:cNvPr>
          <p:cNvSpPr/>
          <p:nvPr/>
        </p:nvSpPr>
        <p:spPr>
          <a:xfrm>
            <a:off x="9545526" y="3643130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C171D-6776-4265-8486-FA795E2A374F}"/>
              </a:ext>
            </a:extLst>
          </p:cNvPr>
          <p:cNvSpPr txBox="1"/>
          <p:nvPr/>
        </p:nvSpPr>
        <p:spPr>
          <a:xfrm>
            <a:off x="4051293" y="4039562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B6BDE-701B-4224-AA53-B4603C63A4DD}"/>
              </a:ext>
            </a:extLst>
          </p:cNvPr>
          <p:cNvSpPr txBox="1"/>
          <p:nvPr/>
        </p:nvSpPr>
        <p:spPr>
          <a:xfrm>
            <a:off x="7051379" y="4244005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4EF91-8FDF-4156-8288-D4EA728FF76B}"/>
              </a:ext>
            </a:extLst>
          </p:cNvPr>
          <p:cNvSpPr txBox="1"/>
          <p:nvPr/>
        </p:nvSpPr>
        <p:spPr>
          <a:xfrm>
            <a:off x="2394592" y="4258900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Room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A1A5C9-02AA-43FD-BAA2-744F1B8D843F}"/>
              </a:ext>
            </a:extLst>
          </p:cNvPr>
          <p:cNvSpPr txBox="1"/>
          <p:nvPr/>
        </p:nvSpPr>
        <p:spPr>
          <a:xfrm>
            <a:off x="7647755" y="4365784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Messy Room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072BB-92BE-4815-B575-086E47386FD2}"/>
              </a:ext>
            </a:extLst>
          </p:cNvPr>
          <p:cNvSpPr txBox="1"/>
          <p:nvPr/>
        </p:nvSpPr>
        <p:spPr>
          <a:xfrm>
            <a:off x="2672045" y="5321943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1EA7FD-7921-41C5-B8C7-F7EE225D4E2C}"/>
              </a:ext>
            </a:extLst>
          </p:cNvPr>
          <p:cNvSpPr txBox="1"/>
          <p:nvPr/>
        </p:nvSpPr>
        <p:spPr>
          <a:xfrm>
            <a:off x="2212636" y="5906718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Bad Excuse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9615407" y="2272438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9188260" y="2236936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9625917" y="2235240"/>
            <a:ext cx="433376" cy="41685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19">
            <a:extLst>
              <a:ext uri="{FF2B5EF4-FFF2-40B4-BE49-F238E27FC236}">
                <a16:creationId xmlns:a16="http://schemas.microsoft.com/office/drawing/2014/main" id="{62899F6D-BB92-4FAF-B80A-3C16F34E6A9F}"/>
              </a:ext>
            </a:extLst>
          </p:cNvPr>
          <p:cNvSpPr/>
          <p:nvPr/>
        </p:nvSpPr>
        <p:spPr>
          <a:xfrm>
            <a:off x="7372309" y="3994618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1" name="그룹 94">
            <a:extLst>
              <a:ext uri="{FF2B5EF4-FFF2-40B4-BE49-F238E27FC236}">
                <a16:creationId xmlns:a16="http://schemas.microsoft.com/office/drawing/2014/main" id="{429607B9-C9E5-491E-B0CA-968D1B0E064B}"/>
              </a:ext>
            </a:extLst>
          </p:cNvPr>
          <p:cNvGrpSpPr/>
          <p:nvPr/>
        </p:nvGrpSpPr>
        <p:grpSpPr>
          <a:xfrm>
            <a:off x="4428446" y="1653942"/>
            <a:ext cx="3446039" cy="2794015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id="{0329AF5C-A896-40F5-9791-BBA5857BCC6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7410620" y="3085536"/>
              <a:ext cx="43559" cy="90908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75A71342-0259-46E8-9CCC-5A644613C44A}"/>
              </a:ext>
            </a:extLst>
          </p:cNvPr>
          <p:cNvGrpSpPr/>
          <p:nvPr/>
        </p:nvGrpSpPr>
        <p:grpSpPr>
          <a:xfrm>
            <a:off x="6274839" y="2909423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E98FCD13-1A33-48E5-9EB9-4EE657F9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94" y="3005213"/>
            <a:ext cx="2360519" cy="11660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D166476-44D6-4793-A693-9F8ED60FE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75" y="4813780"/>
            <a:ext cx="1729391" cy="17532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6DCD20-B48A-4690-A15A-B161E3F2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693" y="1155032"/>
            <a:ext cx="819151" cy="8667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91D0227-9D1D-449A-A43E-4ACE09631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33" y="5053022"/>
            <a:ext cx="1599255" cy="1707391"/>
          </a:xfrm>
          <a:prstGeom prst="rect">
            <a:avLst/>
          </a:prstGeom>
        </p:spPr>
      </p:pic>
      <p:sp>
        <p:nvSpPr>
          <p:cNvPr id="47" name="Google Shape;86;p17">
            <a:extLst>
              <a:ext uri="{FF2B5EF4-FFF2-40B4-BE49-F238E27FC236}">
                <a16:creationId xmlns:a16="http://schemas.microsoft.com/office/drawing/2014/main" id="{2581262C-7F3C-46C2-8ABE-9DBDE9C95A16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Model Testing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F336CA-06A2-464C-8828-198AB595C965}"/>
              </a:ext>
            </a:extLst>
          </p:cNvPr>
          <p:cNvSpPr/>
          <p:nvPr/>
        </p:nvSpPr>
        <p:spPr>
          <a:xfrm>
            <a:off x="2906681" y="2512771"/>
            <a:ext cx="1053494" cy="400110"/>
          </a:xfrm>
          <a:prstGeom prst="rect">
            <a:avLst/>
          </a:prstGeom>
          <a:solidFill>
            <a:srgbClr val="009300"/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Arial" pitchFamily="34" charset="0"/>
              </a:rPr>
              <a:t>65.75%</a:t>
            </a:r>
            <a:endParaRPr lang="en-SG" sz="2000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02E0858-2513-4842-806B-1F2A64C6C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88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1" y="4587719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25C1275E-576E-4691-B15E-7E2D2C6DAF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36645" y="3725001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id="{44B95399-856D-491D-A833-F6315064D8CA}"/>
              </a:ext>
            </a:extLst>
          </p:cNvPr>
          <p:cNvSpPr/>
          <p:nvPr/>
        </p:nvSpPr>
        <p:spPr>
          <a:xfrm>
            <a:off x="3001169" y="4883810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180BF080-F1EB-4443-862D-0E9AE2EDEACD}"/>
              </a:ext>
            </a:extLst>
          </p:cNvPr>
          <p:cNvSpPr/>
          <p:nvPr/>
        </p:nvSpPr>
        <p:spPr>
          <a:xfrm>
            <a:off x="4788481" y="4447955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DFE855CF-3906-4901-9E4A-38DFFB9DE1B1}"/>
              </a:ext>
            </a:extLst>
          </p:cNvPr>
          <p:cNvSpPr/>
          <p:nvPr/>
        </p:nvSpPr>
        <p:spPr>
          <a:xfrm>
            <a:off x="9545526" y="3643130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C171D-6776-4265-8486-FA795E2A374F}"/>
              </a:ext>
            </a:extLst>
          </p:cNvPr>
          <p:cNvSpPr txBox="1"/>
          <p:nvPr/>
        </p:nvSpPr>
        <p:spPr>
          <a:xfrm>
            <a:off x="4051293" y="4039562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B6BDE-701B-4224-AA53-B4603C63A4DD}"/>
              </a:ext>
            </a:extLst>
          </p:cNvPr>
          <p:cNvSpPr txBox="1"/>
          <p:nvPr/>
        </p:nvSpPr>
        <p:spPr>
          <a:xfrm>
            <a:off x="7051379" y="4244005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4EF91-8FDF-4156-8288-D4EA728FF76B}"/>
              </a:ext>
            </a:extLst>
          </p:cNvPr>
          <p:cNvSpPr txBox="1"/>
          <p:nvPr/>
        </p:nvSpPr>
        <p:spPr>
          <a:xfrm>
            <a:off x="2394592" y="4258900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Room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A1A5C9-02AA-43FD-BAA2-744F1B8D843F}"/>
              </a:ext>
            </a:extLst>
          </p:cNvPr>
          <p:cNvSpPr txBox="1"/>
          <p:nvPr/>
        </p:nvSpPr>
        <p:spPr>
          <a:xfrm>
            <a:off x="7647755" y="4365784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Messy Room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072BB-92BE-4815-B575-086E47386FD2}"/>
              </a:ext>
            </a:extLst>
          </p:cNvPr>
          <p:cNvSpPr txBox="1"/>
          <p:nvPr/>
        </p:nvSpPr>
        <p:spPr>
          <a:xfrm>
            <a:off x="2672045" y="5321943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1EA7FD-7921-41C5-B8C7-F7EE225D4E2C}"/>
              </a:ext>
            </a:extLst>
          </p:cNvPr>
          <p:cNvSpPr txBox="1"/>
          <p:nvPr/>
        </p:nvSpPr>
        <p:spPr>
          <a:xfrm>
            <a:off x="2212636" y="5906718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Bad Excuse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9615407" y="2272438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9188260" y="2236936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9625917" y="2235240"/>
            <a:ext cx="433376" cy="41685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19">
            <a:extLst>
              <a:ext uri="{FF2B5EF4-FFF2-40B4-BE49-F238E27FC236}">
                <a16:creationId xmlns:a16="http://schemas.microsoft.com/office/drawing/2014/main" id="{62899F6D-BB92-4FAF-B80A-3C16F34E6A9F}"/>
              </a:ext>
            </a:extLst>
          </p:cNvPr>
          <p:cNvSpPr/>
          <p:nvPr/>
        </p:nvSpPr>
        <p:spPr>
          <a:xfrm>
            <a:off x="7372309" y="3994618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1" name="그룹 94">
            <a:extLst>
              <a:ext uri="{FF2B5EF4-FFF2-40B4-BE49-F238E27FC236}">
                <a16:creationId xmlns:a16="http://schemas.microsoft.com/office/drawing/2014/main" id="{429607B9-C9E5-491E-B0CA-968D1B0E064B}"/>
              </a:ext>
            </a:extLst>
          </p:cNvPr>
          <p:cNvGrpSpPr/>
          <p:nvPr/>
        </p:nvGrpSpPr>
        <p:grpSpPr>
          <a:xfrm>
            <a:off x="4428446" y="1653942"/>
            <a:ext cx="3446039" cy="2794015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id="{0329AF5C-A896-40F5-9791-BBA5857BCC6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7410620" y="3085536"/>
              <a:ext cx="43559" cy="90908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75A71342-0259-46E8-9CCC-5A644613C44A}"/>
              </a:ext>
            </a:extLst>
          </p:cNvPr>
          <p:cNvGrpSpPr/>
          <p:nvPr/>
        </p:nvGrpSpPr>
        <p:grpSpPr>
          <a:xfrm>
            <a:off x="6274839" y="2909423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E98FCD13-1A33-48E5-9EB9-4EE657F9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94" y="3005213"/>
            <a:ext cx="2360519" cy="11660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D166476-44D6-4793-A693-9F8ED60FE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75" y="4813780"/>
            <a:ext cx="1729391" cy="17532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6DCD20-B48A-4690-A15A-B161E3F2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693" y="1155032"/>
            <a:ext cx="819151" cy="8667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91D0227-9D1D-449A-A43E-4ACE09631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33" y="5053022"/>
            <a:ext cx="1599255" cy="1707391"/>
          </a:xfrm>
          <a:prstGeom prst="rect">
            <a:avLst/>
          </a:prstGeom>
        </p:spPr>
      </p:pic>
      <p:sp>
        <p:nvSpPr>
          <p:cNvPr id="47" name="Google Shape;86;p17">
            <a:extLst>
              <a:ext uri="{FF2B5EF4-FFF2-40B4-BE49-F238E27FC236}">
                <a16:creationId xmlns:a16="http://schemas.microsoft.com/office/drawing/2014/main" id="{2581262C-7F3C-46C2-8ABE-9DBDE9C95A16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Model Testing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F336CA-06A2-464C-8828-198AB595C965}"/>
              </a:ext>
            </a:extLst>
          </p:cNvPr>
          <p:cNvSpPr/>
          <p:nvPr/>
        </p:nvSpPr>
        <p:spPr>
          <a:xfrm>
            <a:off x="8922683" y="4273451"/>
            <a:ext cx="1053494" cy="400110"/>
          </a:xfrm>
          <a:prstGeom prst="rect">
            <a:avLst/>
          </a:prstGeom>
          <a:solidFill>
            <a:srgbClr val="009300"/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Arial" pitchFamily="34" charset="0"/>
              </a:rPr>
              <a:t>84.28%</a:t>
            </a:r>
            <a:endParaRPr lang="en-SG" sz="2000" dirty="0">
              <a:solidFill>
                <a:schemeClr val="bg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95DB2E7-3FFF-4111-8576-3655442A5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5" y="579848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1432749" y="5971588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E13D202B-A703-40E9-BD3F-3D19152D58AA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/>
          <a:srcRect t="228" b="228"/>
          <a:stretch>
            <a:fillRect/>
          </a:stretch>
        </p:blipFill>
        <p:spPr>
          <a:xfrm>
            <a:off x="1426030" y="1596397"/>
            <a:ext cx="3232135" cy="427642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5435522-8071-4EE5-9CD4-C5EAFDA50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362" y="2023076"/>
            <a:ext cx="4441969" cy="3847689"/>
          </a:xfrm>
          <a:prstGeom prst="rect">
            <a:avLst/>
          </a:prstGeom>
        </p:spPr>
      </p:pic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114F9F87-AF56-4C7B-AC71-8FA54327AF3A}"/>
              </a:ext>
            </a:extLst>
          </p:cNvPr>
          <p:cNvSpPr txBox="1">
            <a:spLocks/>
          </p:cNvSpPr>
          <p:nvPr/>
        </p:nvSpPr>
        <p:spPr>
          <a:xfrm>
            <a:off x="6096000" y="6339775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Bad Excuse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D540195-D5A1-451C-8185-24CD28B56E9C}"/>
              </a:ext>
            </a:extLst>
          </p:cNvPr>
          <p:cNvSpPr txBox="1">
            <a:spLocks/>
          </p:cNvSpPr>
          <p:nvPr/>
        </p:nvSpPr>
        <p:spPr>
          <a:xfrm>
            <a:off x="1432749" y="6360443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Bad Excuse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2AEE8D3-607F-4452-A609-5CBC5FAA5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411" y="189966"/>
            <a:ext cx="945411" cy="1267045"/>
          </a:xfrm>
          <a:prstGeom prst="rect">
            <a:avLst/>
          </a:prstGeom>
        </p:spPr>
      </p:pic>
      <p:sp>
        <p:nvSpPr>
          <p:cNvPr id="23" name="Google Shape;86;p17">
            <a:extLst>
              <a:ext uri="{FF2B5EF4-FFF2-40B4-BE49-F238E27FC236}">
                <a16:creationId xmlns:a16="http://schemas.microsoft.com/office/drawing/2014/main" id="{7DCA92FB-2B40-4A74-9AAD-D0405C2C5130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Model Testing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3B0B8B-36DA-49F7-888B-902877D7B89C}"/>
              </a:ext>
            </a:extLst>
          </p:cNvPr>
          <p:cNvSpPr/>
          <p:nvPr/>
        </p:nvSpPr>
        <p:spPr>
          <a:xfrm>
            <a:off x="2798083" y="6360443"/>
            <a:ext cx="1196161" cy="400110"/>
          </a:xfrm>
          <a:prstGeom prst="rect">
            <a:avLst/>
          </a:prstGeom>
          <a:solidFill>
            <a:srgbClr val="009300"/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Arial" pitchFamily="34" charset="0"/>
              </a:rPr>
              <a:t>100.00%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A36DCD-CC0A-41C7-9158-D4A01E5326B6}"/>
              </a:ext>
            </a:extLst>
          </p:cNvPr>
          <p:cNvSpPr/>
          <p:nvPr/>
        </p:nvSpPr>
        <p:spPr>
          <a:xfrm>
            <a:off x="7527696" y="6278152"/>
            <a:ext cx="1053494" cy="400110"/>
          </a:xfrm>
          <a:prstGeom prst="rect">
            <a:avLst/>
          </a:prstGeom>
          <a:solidFill>
            <a:srgbClr val="009300"/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Arial" pitchFamily="34" charset="0"/>
              </a:rPr>
              <a:t>91.92%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26" name="그룹 70">
            <a:extLst>
              <a:ext uri="{FF2B5EF4-FFF2-40B4-BE49-F238E27FC236}">
                <a16:creationId xmlns:a16="http://schemas.microsoft.com/office/drawing/2014/main" id="{1C4A3E3D-9C8E-4900-B865-2B77A30E036B}"/>
              </a:ext>
            </a:extLst>
          </p:cNvPr>
          <p:cNvGrpSpPr/>
          <p:nvPr/>
        </p:nvGrpSpPr>
        <p:grpSpPr>
          <a:xfrm>
            <a:off x="6162362" y="5971588"/>
            <a:ext cx="2049231" cy="144016"/>
            <a:chOff x="2655206" y="4794870"/>
            <a:chExt cx="1679267" cy="144016"/>
          </a:xfrm>
        </p:grpSpPr>
        <p:sp>
          <p:nvSpPr>
            <p:cNvPr id="27" name="Rectangle 42">
              <a:extLst>
                <a:ext uri="{FF2B5EF4-FFF2-40B4-BE49-F238E27FC236}">
                  <a16:creationId xmlns:a16="http://schemas.microsoft.com/office/drawing/2014/main" id="{37ED501C-95EF-49D5-AAD2-90B7DEA1EE39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" name="Rectangle 43">
              <a:extLst>
                <a:ext uri="{FF2B5EF4-FFF2-40B4-BE49-F238E27FC236}">
                  <a16:creationId xmlns:a16="http://schemas.microsoft.com/office/drawing/2014/main" id="{9FAD296E-FB3D-4AEE-A064-934FBB055671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F987B5E2-A199-4BF8-9B0D-21D7E1C87550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45">
              <a:extLst>
                <a:ext uri="{FF2B5EF4-FFF2-40B4-BE49-F238E27FC236}">
                  <a16:creationId xmlns:a16="http://schemas.microsoft.com/office/drawing/2014/main" id="{BED13DD1-6144-4095-85DC-ECB05B8BDBE7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46">
              <a:extLst>
                <a:ext uri="{FF2B5EF4-FFF2-40B4-BE49-F238E27FC236}">
                  <a16:creationId xmlns:a16="http://schemas.microsoft.com/office/drawing/2014/main" id="{F893891F-3DCC-4038-999C-0FDCE2A43157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2" name="Rectangle 47">
              <a:extLst>
                <a:ext uri="{FF2B5EF4-FFF2-40B4-BE49-F238E27FC236}">
                  <a16:creationId xmlns:a16="http://schemas.microsoft.com/office/drawing/2014/main" id="{44D9011E-BC4A-4C6D-A036-56C6166C36D2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C484A47-CF2E-4B50-87BF-49784807C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0DAF9-9FA4-4484-AFC0-1EB2D7BB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2703"/>
            <a:ext cx="6572400" cy="2483600"/>
          </a:xfrm>
        </p:spPr>
        <p:txBody>
          <a:bodyPr/>
          <a:lstStyle/>
          <a:p>
            <a:pPr>
              <a:buClr>
                <a:srgbClr val="009300"/>
              </a:buClr>
            </a:pPr>
            <a:r>
              <a:rPr lang="en-SG" sz="3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/ Tidy room</a:t>
            </a:r>
          </a:p>
          <a:p>
            <a:pPr>
              <a:buClr>
                <a:srgbClr val="009300"/>
              </a:buClr>
            </a:pPr>
            <a:r>
              <a:rPr lang="en-SG" sz="3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Messy room</a:t>
            </a:r>
          </a:p>
          <a:p>
            <a:pPr>
              <a:buClr>
                <a:srgbClr val="009300"/>
              </a:buClr>
            </a:pPr>
            <a:r>
              <a:rPr lang="en-SG" sz="3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excuse</a:t>
            </a:r>
          </a:p>
        </p:txBody>
      </p:sp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FB8AD1DD-99C2-480A-8900-EE433C2FF498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Multi-class Image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8DD07-415A-48C3-9F6B-59E91F2C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D4B183-C6D9-4E7B-8C19-BE70E0B4D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627" y="1631363"/>
            <a:ext cx="4486275" cy="263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CE835-B7D9-4D96-9021-8F643825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73" y="2358454"/>
            <a:ext cx="1152525" cy="1162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B43285-60A2-401D-93A7-453C65649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386" y="4166303"/>
            <a:ext cx="6315075" cy="169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696000" y="3455251"/>
            <a:ext cx="10800000" cy="367269"/>
            <a:chOff x="1620652" y="3109878"/>
            <a:chExt cx="6125576" cy="36726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3586440" y="2723730"/>
            <a:ext cx="731520" cy="731520"/>
          </a:xfrm>
          <a:prstGeom prst="ellipse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231752" y="2612238"/>
            <a:ext cx="1728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Models Building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766773" y="3866723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6923779" y="3838151"/>
            <a:ext cx="266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 Testing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028395" y="3866723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3660343" y="2912410"/>
            <a:ext cx="551315" cy="348473"/>
            <a:chOff x="3241525" y="3039450"/>
            <a:chExt cx="494600" cy="312625"/>
          </a:xfrm>
          <a:solidFill>
            <a:schemeClr val="accent4"/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3648372" y="2948356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246322" y="3990945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7998748" y="2829393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7890241" y="2726453"/>
            <a:ext cx="731520" cy="731520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9335999" y="2577001"/>
            <a:ext cx="216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Front end Application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5852946" y="3997013"/>
            <a:ext cx="570375" cy="421985"/>
            <a:chOff x="5255200" y="3006475"/>
            <a:chExt cx="511700" cy="3785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EA271076-EE59-4150-85AE-B22FEF3920C3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Front end Application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251470C-5539-4B25-A525-6EA127535465}"/>
              </a:ext>
            </a:extLst>
          </p:cNvPr>
          <p:cNvSpPr>
            <a:spLocks noChangeAspect="1"/>
          </p:cNvSpPr>
          <p:nvPr/>
        </p:nvSpPr>
        <p:spPr>
          <a:xfrm>
            <a:off x="1432085" y="3837587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oogle Shape;353;p40">
            <a:extLst>
              <a:ext uri="{FF2B5EF4-FFF2-40B4-BE49-F238E27FC236}">
                <a16:creationId xmlns:a16="http://schemas.microsoft.com/office/drawing/2014/main" id="{FB2F0883-F5F5-4723-890B-07BB8F5888F4}"/>
              </a:ext>
            </a:extLst>
          </p:cNvPr>
          <p:cNvGrpSpPr/>
          <p:nvPr/>
        </p:nvGrpSpPr>
        <p:grpSpPr>
          <a:xfrm>
            <a:off x="1548793" y="4005404"/>
            <a:ext cx="473733" cy="416551"/>
            <a:chOff x="1928175" y="312600"/>
            <a:chExt cx="425000" cy="373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Google Shape;354;p40">
              <a:extLst>
                <a:ext uri="{FF2B5EF4-FFF2-40B4-BE49-F238E27FC236}">
                  <a16:creationId xmlns:a16="http://schemas.microsoft.com/office/drawing/2014/main" id="{A601738A-E2FA-4676-9FC2-4109D929765C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" name="Google Shape;355;p40">
              <a:extLst>
                <a:ext uri="{FF2B5EF4-FFF2-40B4-BE49-F238E27FC236}">
                  <a16:creationId xmlns:a16="http://schemas.microsoft.com/office/drawing/2014/main" id="{B3864062-6439-4DAE-953A-1DF8E74E3652}"/>
                </a:ext>
              </a:extLst>
            </p:cNvPr>
            <p:cNvSpPr/>
            <p:nvPr/>
          </p:nvSpPr>
          <p:spPr>
            <a:xfrm>
              <a:off x="1961719" y="339968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4C249E3-8CD1-4598-BCDC-9E75FA7A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F28807-D63A-45ED-8A37-B7826F70E8A0}"/>
              </a:ext>
            </a:extLst>
          </p:cNvPr>
          <p:cNvSpPr txBox="1"/>
          <p:nvPr/>
        </p:nvSpPr>
        <p:spPr>
          <a:xfrm>
            <a:off x="676376" y="2829393"/>
            <a:ext cx="226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Web-scraping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4F213-B4DC-45EC-8053-9C5E03AFD9AE}"/>
              </a:ext>
            </a:extLst>
          </p:cNvPr>
          <p:cNvSpPr txBox="1"/>
          <p:nvPr/>
        </p:nvSpPr>
        <p:spPr>
          <a:xfrm>
            <a:off x="2987867" y="3810193"/>
            <a:ext cx="194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Dataset Preparation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6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2690160" y="1336434"/>
            <a:ext cx="6811680" cy="530297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/>
          </a:p>
        </p:txBody>
      </p:sp>
      <p:pic>
        <p:nvPicPr>
          <p:cNvPr id="8" name="Picture Placeholder 3">
            <a:extLst>
              <a:ext uri="{FF2B5EF4-FFF2-40B4-BE49-F238E27FC236}">
                <a16:creationId xmlns:a16="http://schemas.microsoft.com/office/drawing/2014/main" id="{ADCA6E79-5F3A-4329-8850-BB00321EFB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5" b="495"/>
          <a:stretch>
            <a:fillRect/>
          </a:stretch>
        </p:blipFill>
        <p:spPr>
          <a:xfrm>
            <a:off x="5568826" y="2085783"/>
            <a:ext cx="3606689" cy="3604572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5EC3F9-BB80-4D5B-9463-495EE9091CF5}"/>
              </a:ext>
            </a:extLst>
          </p:cNvPr>
          <p:cNvSpPr/>
          <p:nvPr/>
        </p:nvSpPr>
        <p:spPr>
          <a:xfrm>
            <a:off x="3046771" y="2377146"/>
            <a:ext cx="2522055" cy="615553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SG" sz="3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ea typeface="Muli"/>
                <a:cs typeface="Muli"/>
                <a:sym typeface="Muli"/>
              </a:rPr>
              <a:t>miSPICKy</a:t>
            </a:r>
            <a:endParaRPr lang="en-SG" sz="3400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  <a:ea typeface="Muli"/>
              <a:cs typeface="Muli"/>
              <a:sym typeface="Muli"/>
            </a:endParaRPr>
          </a:p>
        </p:txBody>
      </p:sp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3BBCE8C7-646F-4D2E-A494-43197F25F5E4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Front-end Application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65F783-19BA-4C96-80DE-E26AFAC26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50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64A7D-8C7A-4069-AC0C-5130ED46D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96" y="0"/>
            <a:ext cx="7414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50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5">
            <a:extLst>
              <a:ext uri="{FF2B5EF4-FFF2-40B4-BE49-F238E27FC236}">
                <a16:creationId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3618119" y="5579743"/>
            <a:ext cx="2097083" cy="777112"/>
            <a:chOff x="2660167" y="3796461"/>
            <a:chExt cx="2096850" cy="506245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660167" y="3796461"/>
              <a:ext cx="209685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NLP Topic modelling &amp; similarity scoring</a:t>
              </a: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660167" y="4070613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rgbClr val="0070C0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JD topics &amp; resume matcher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6" name="Group 19">
            <a:extLst>
              <a:ext uri="{FF2B5EF4-FFF2-40B4-BE49-F238E27FC236}">
                <a16:creationId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6416092" y="5579745"/>
            <a:ext cx="1926475" cy="777111"/>
            <a:chOff x="2851759" y="3796462"/>
            <a:chExt cx="1926260" cy="521877"/>
          </a:xfrm>
        </p:grpSpPr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2"/>
              <a:ext cx="1926260" cy="22096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Machine learning for investment decision</a:t>
              </a:r>
            </a:p>
          </p:txBody>
        </p:sp>
        <p:sp>
          <p:nvSpPr>
            <p:cNvPr id="48" name="Text Placeholder 5">
              <a:extLst>
                <a:ext uri="{FF2B5EF4-FFF2-40B4-BE49-F238E27FC236}">
                  <a16:creationId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92626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rgbClr val="0070C0"/>
                  </a:solidFill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Machine learning models to predict loan default</a:t>
              </a:r>
              <a:endParaRPr lang="en-US" sz="1200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36">
            <a:extLst>
              <a:ext uri="{FF2B5EF4-FFF2-40B4-BE49-F238E27FC236}">
                <a16:creationId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112162" y="5500833"/>
            <a:ext cx="2014609" cy="788243"/>
            <a:chOff x="2622006" y="3785824"/>
            <a:chExt cx="1833231" cy="540351"/>
          </a:xfrm>
        </p:grpSpPr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622006" y="378582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Regression models</a:t>
              </a: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655237" y="4094082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rgbClr val="0070C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Regression models to predict rainfall</a:t>
              </a:r>
              <a:endParaRPr lang="en-US" altLang="ko-KR" sz="12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AF4FBEE-5C64-4E39-98F7-A7B13E1CECD1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5"/>
          <a:srcRect l="14317" r="14317"/>
          <a:stretch>
            <a:fillRect/>
          </a:stretch>
        </p:blipFill>
        <p:spPr>
          <a:xfrm>
            <a:off x="3477529" y="3251140"/>
            <a:ext cx="2770188" cy="2160588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7335284-67DD-42A5-B331-E55802B89E73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6"/>
          <a:srcRect l="18815" r="18815"/>
          <a:stretch>
            <a:fillRect/>
          </a:stretch>
        </p:blipFill>
        <p:spPr>
          <a:xfrm>
            <a:off x="9240538" y="3625715"/>
            <a:ext cx="1931100" cy="1760896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EAFA6C-7B2B-40CA-8824-A96825E60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143" y="3602235"/>
            <a:ext cx="2118627" cy="1745047"/>
          </a:xfrm>
          <a:prstGeom prst="rect">
            <a:avLst/>
          </a:prstGeom>
        </p:spPr>
      </p:pic>
      <p:grpSp>
        <p:nvGrpSpPr>
          <p:cNvPr id="50" name="Group 36">
            <a:extLst>
              <a:ext uri="{FF2B5EF4-FFF2-40B4-BE49-F238E27FC236}">
                <a16:creationId xmlns:a16="http://schemas.microsoft.com/office/drawing/2014/main" id="{8D931BB8-9A02-485B-B076-C3881AE05CD4}"/>
              </a:ext>
            </a:extLst>
          </p:cNvPr>
          <p:cNvGrpSpPr/>
          <p:nvPr/>
        </p:nvGrpSpPr>
        <p:grpSpPr>
          <a:xfrm>
            <a:off x="874188" y="5513058"/>
            <a:ext cx="1988601" cy="788243"/>
            <a:chOff x="2645672" y="3785824"/>
            <a:chExt cx="1809565" cy="540351"/>
          </a:xfrm>
        </p:grpSpPr>
        <p:sp>
          <p:nvSpPr>
            <p:cNvPr id="51" name="Text Placeholder 3">
              <a:extLst>
                <a:ext uri="{FF2B5EF4-FFF2-40B4-BE49-F238E27FC236}">
                  <a16:creationId xmlns:a16="http://schemas.microsoft.com/office/drawing/2014/main" id="{7CD47E0E-5C3A-4565-80E4-9FDC087BFDFF}"/>
                </a:ext>
              </a:extLst>
            </p:cNvPr>
            <p:cNvSpPr txBox="1">
              <a:spLocks/>
            </p:cNvSpPr>
            <p:nvPr/>
          </p:nvSpPr>
          <p:spPr>
            <a:xfrm>
              <a:off x="2645672" y="378582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Insights with Tableau</a:t>
              </a:r>
            </a:p>
          </p:txBody>
        </p:sp>
        <p:sp>
          <p:nvSpPr>
            <p:cNvPr id="52" name="Text Placeholder 5">
              <a:extLst>
                <a:ext uri="{FF2B5EF4-FFF2-40B4-BE49-F238E27FC236}">
                  <a16:creationId xmlns:a16="http://schemas.microsoft.com/office/drawing/2014/main" id="{6BA24114-7846-449C-8200-A1BBF701E028}"/>
                </a:ext>
              </a:extLst>
            </p:cNvPr>
            <p:cNvSpPr txBox="1">
              <a:spLocks/>
            </p:cNvSpPr>
            <p:nvPr/>
          </p:nvSpPr>
          <p:spPr>
            <a:xfrm>
              <a:off x="2655237" y="4094082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rgbClr val="0070C0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Interactive dashboard on customer segmentation analysis</a:t>
              </a:r>
              <a:endParaRPr lang="en-US" altLang="ko-KR" sz="12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D1E5EB-97F2-47A9-AC96-5B71ED02B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188" y="3608307"/>
            <a:ext cx="2259457" cy="175401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0E24F55-34C8-4EC4-8297-0ACDB99525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A7C3569-3D74-4A7A-9358-C3FB873D0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226" y="415713"/>
            <a:ext cx="2581275" cy="21050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44B730-78F1-46A8-B0E7-3989AE9D5468}"/>
              </a:ext>
            </a:extLst>
          </p:cNvPr>
          <p:cNvCxnSpPr/>
          <p:nvPr/>
        </p:nvCxnSpPr>
        <p:spPr>
          <a:xfrm>
            <a:off x="884699" y="3026980"/>
            <a:ext cx="10242072" cy="0"/>
          </a:xfrm>
          <a:prstGeom prst="line">
            <a:avLst/>
          </a:prstGeom>
          <a:ln w="50800" cmpd="thickThin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0" name="Table 87">
            <a:extLst>
              <a:ext uri="{FF2B5EF4-FFF2-40B4-BE49-F238E27FC236}">
                <a16:creationId xmlns:a16="http://schemas.microsoft.com/office/drawing/2014/main" id="{49125779-4D86-44AC-8378-57419B29B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516946"/>
              </p:ext>
            </p:extLst>
          </p:nvPr>
        </p:nvGraphicFramePr>
        <p:xfrm>
          <a:off x="3905469" y="471037"/>
          <a:ext cx="4843518" cy="2323215"/>
        </p:xfrm>
        <a:graphic>
          <a:graphicData uri="http://schemas.openxmlformats.org/drawingml/2006/table">
            <a:tbl>
              <a:tblPr firstRow="1" bandRow="1">
                <a:tableStyleId>{02113B93-3780-45DF-8AA6-CEC3C69FF62C}</a:tableStyleId>
              </a:tblPr>
              <a:tblGrid>
                <a:gridCol w="912649">
                  <a:extLst>
                    <a:ext uri="{9D8B030D-6E8A-4147-A177-3AD203B41FA5}">
                      <a16:colId xmlns:a16="http://schemas.microsoft.com/office/drawing/2014/main" val="2414421929"/>
                    </a:ext>
                  </a:extLst>
                </a:gridCol>
                <a:gridCol w="3930869">
                  <a:extLst>
                    <a:ext uri="{9D8B030D-6E8A-4147-A177-3AD203B41FA5}">
                      <a16:colId xmlns:a16="http://schemas.microsoft.com/office/drawing/2014/main" val="362406993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solidFill>
                          <a:srgbClr val="0070C0"/>
                        </a:solidFill>
                        <a:hlinkClick r:id="rId1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https://www.linkedin.com/in/regina-cheong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54164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solidFill>
                          <a:srgbClr val="0070C0"/>
                        </a:solidFill>
                        <a:hlinkClick r:id="rId13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https://github.com/1Regina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  <a:p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963902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SG" sz="1200" dirty="0"/>
                    </a:p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https://public.tableau.com/profile/regina7068#!/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6363288"/>
                  </a:ext>
                </a:extLst>
              </a:tr>
              <a:tr h="311535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1reginacheong@gmail.com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0028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</a:rPr>
                        <a:t>98766330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7476916"/>
                  </a:ext>
                </a:extLst>
              </a:tr>
            </a:tbl>
          </a:graphicData>
        </a:graphic>
      </p:graphicFrame>
      <p:sp>
        <p:nvSpPr>
          <p:cNvPr id="101" name="Rounded Rectangle 8">
            <a:extLst>
              <a:ext uri="{FF2B5EF4-FFF2-40B4-BE49-F238E27FC236}">
                <a16:creationId xmlns:a16="http://schemas.microsoft.com/office/drawing/2014/main" id="{FA3A15B7-0493-47F9-B939-0F7E44D1DCB5}"/>
              </a:ext>
            </a:extLst>
          </p:cNvPr>
          <p:cNvSpPr/>
          <p:nvPr/>
        </p:nvSpPr>
        <p:spPr>
          <a:xfrm>
            <a:off x="4195309" y="522606"/>
            <a:ext cx="304709" cy="3113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C03D75B-579B-4FEF-BDE6-3CB01B13E1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6180" y="916362"/>
            <a:ext cx="428548" cy="425252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678F0CA-1D53-4217-8561-963F000624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8840" y="1344344"/>
            <a:ext cx="423227" cy="425251"/>
          </a:xfrm>
          <a:prstGeom prst="rect">
            <a:avLst/>
          </a:prstGeom>
        </p:spPr>
      </p:pic>
      <p:grpSp>
        <p:nvGrpSpPr>
          <p:cNvPr id="104" name="Google Shape;421;p40">
            <a:extLst>
              <a:ext uri="{FF2B5EF4-FFF2-40B4-BE49-F238E27FC236}">
                <a16:creationId xmlns:a16="http://schemas.microsoft.com/office/drawing/2014/main" id="{997241C9-E672-4886-9172-542C228D35ED}"/>
              </a:ext>
            </a:extLst>
          </p:cNvPr>
          <p:cNvGrpSpPr/>
          <p:nvPr/>
        </p:nvGrpSpPr>
        <p:grpSpPr>
          <a:xfrm>
            <a:off x="4265711" y="1915486"/>
            <a:ext cx="146697" cy="56372"/>
            <a:chOff x="1382325" y="1792025"/>
            <a:chExt cx="168550" cy="78800"/>
          </a:xfrm>
        </p:grpSpPr>
        <p:sp>
          <p:nvSpPr>
            <p:cNvPr id="105" name="Google Shape;423;p40">
              <a:extLst>
                <a:ext uri="{FF2B5EF4-FFF2-40B4-BE49-F238E27FC236}">
                  <a16:creationId xmlns:a16="http://schemas.microsoft.com/office/drawing/2014/main" id="{B40F8E82-7DE0-4754-BB35-A8FBD1BB12BB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06" name="Google Shape;424;p40">
              <a:extLst>
                <a:ext uri="{FF2B5EF4-FFF2-40B4-BE49-F238E27FC236}">
                  <a16:creationId xmlns:a16="http://schemas.microsoft.com/office/drawing/2014/main" id="{9DED1A61-9E43-4DCA-A315-56989B87F8A4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07" name="Google Shape;425;p40">
              <a:extLst>
                <a:ext uri="{FF2B5EF4-FFF2-40B4-BE49-F238E27FC236}">
                  <a16:creationId xmlns:a16="http://schemas.microsoft.com/office/drawing/2014/main" id="{0C53766E-626C-4F1A-AD02-314EB79D86E0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06D91D95-4A4F-42C2-9E47-D595610583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46386" y="1843117"/>
            <a:ext cx="561975" cy="495300"/>
          </a:xfrm>
          <a:prstGeom prst="rect">
            <a:avLst/>
          </a:prstGeom>
        </p:spPr>
      </p:pic>
      <p:pic>
        <p:nvPicPr>
          <p:cNvPr id="109" name="Picture 10">
            <a:extLst>
              <a:ext uri="{FF2B5EF4-FFF2-40B4-BE49-F238E27FC236}">
                <a16:creationId xmlns:a16="http://schemas.microsoft.com/office/drawing/2014/main" id="{F23D39AC-75B4-41F3-B49B-08B77E1D3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379" y="2397827"/>
            <a:ext cx="365987" cy="36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23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696000" y="3455251"/>
            <a:ext cx="10800000" cy="367269"/>
            <a:chOff x="1620652" y="3109878"/>
            <a:chExt cx="6125576" cy="36726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3073686" y="3822520"/>
            <a:ext cx="194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Dataset Preparation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3586440" y="2723730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231752" y="2612238"/>
            <a:ext cx="1728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Models Building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766773" y="3866723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6923779" y="3838151"/>
            <a:ext cx="266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Testing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028395" y="3866723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676376" y="2829393"/>
            <a:ext cx="226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Web-scraping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3660343" y="2912410"/>
            <a:ext cx="551315" cy="348473"/>
            <a:chOff x="3241525" y="3039450"/>
            <a:chExt cx="494600" cy="312625"/>
          </a:xfrm>
          <a:solidFill>
            <a:schemeClr val="accent4"/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3724445" y="2940323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246322" y="3990945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7998748" y="2829393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7890241" y="2726453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9335999" y="2577001"/>
            <a:ext cx="216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Front end Application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5852946" y="3997013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EA271076-EE59-4150-85AE-B22FEF3920C3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Process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251470C-5539-4B25-A525-6EA127535465}"/>
              </a:ext>
            </a:extLst>
          </p:cNvPr>
          <p:cNvSpPr>
            <a:spLocks noChangeAspect="1"/>
          </p:cNvSpPr>
          <p:nvPr/>
        </p:nvSpPr>
        <p:spPr>
          <a:xfrm>
            <a:off x="1432085" y="3837587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oogle Shape;353;p40">
            <a:extLst>
              <a:ext uri="{FF2B5EF4-FFF2-40B4-BE49-F238E27FC236}">
                <a16:creationId xmlns:a16="http://schemas.microsoft.com/office/drawing/2014/main" id="{FB2F0883-F5F5-4723-890B-07BB8F5888F4}"/>
              </a:ext>
            </a:extLst>
          </p:cNvPr>
          <p:cNvGrpSpPr/>
          <p:nvPr/>
        </p:nvGrpSpPr>
        <p:grpSpPr>
          <a:xfrm>
            <a:off x="1568220" y="3970456"/>
            <a:ext cx="473733" cy="416551"/>
            <a:chOff x="1928175" y="312600"/>
            <a:chExt cx="425000" cy="373700"/>
          </a:xfrm>
          <a:solidFill>
            <a:schemeClr val="accent6"/>
          </a:solidFill>
        </p:grpSpPr>
        <p:sp>
          <p:nvSpPr>
            <p:cNvPr id="45" name="Google Shape;354;p40">
              <a:extLst>
                <a:ext uri="{FF2B5EF4-FFF2-40B4-BE49-F238E27FC236}">
                  <a16:creationId xmlns:a16="http://schemas.microsoft.com/office/drawing/2014/main" id="{A601738A-E2FA-4676-9FC2-4109D929765C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" name="Google Shape;355;p40">
              <a:extLst>
                <a:ext uri="{FF2B5EF4-FFF2-40B4-BE49-F238E27FC236}">
                  <a16:creationId xmlns:a16="http://schemas.microsoft.com/office/drawing/2014/main" id="{B3864062-6439-4DAE-953A-1DF8E74E3652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F1549014-7066-40A4-A3BF-34D2A9AA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8" grpId="0"/>
      <p:bldP spid="61" grpId="0"/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42411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Clean Room</a:t>
            </a:r>
          </a:p>
          <a:p>
            <a:pPr marL="0" indent="0">
              <a:buNone/>
            </a:pP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 bedroom, tidy room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hotel room, </a:t>
            </a: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 and neat, declutter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41145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Messy Room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clutter, mess, disorganized room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72609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Bad Excuse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kids’ handwritten note, love letters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handwritten notes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7DFD18AC-122F-4EC3-AD03-16E94631FFCF}"/>
              </a:ext>
            </a:extLst>
          </p:cNvPr>
          <p:cNvSpPr txBox="1">
            <a:spLocks/>
          </p:cNvSpPr>
          <p:nvPr/>
        </p:nvSpPr>
        <p:spPr>
          <a:xfrm>
            <a:off x="9447110" y="3960787"/>
            <a:ext cx="1533881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etc..</a:t>
            </a:r>
          </a:p>
        </p:txBody>
      </p:sp>
      <p:sp>
        <p:nvSpPr>
          <p:cNvPr id="10" name="Google Shape;86;p17">
            <a:extLst>
              <a:ext uri="{FF2B5EF4-FFF2-40B4-BE49-F238E27FC236}">
                <a16:creationId xmlns:a16="http://schemas.microsoft.com/office/drawing/2014/main" id="{39D0D23C-4E48-4046-892F-8B491F71D950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Web-Scraping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BD2C5-6918-432D-8EA2-ECC213BB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4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42411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Clean Room</a:t>
            </a: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bedroom, tidy room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hotel room,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and neat, declutter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41145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Messy Room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clutter, mess, disorganized room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72609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Bad Excuse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kids’ handwritten note, love letters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handwritten notes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7DFD18AC-122F-4EC3-AD03-16E94631FFCF}"/>
              </a:ext>
            </a:extLst>
          </p:cNvPr>
          <p:cNvSpPr txBox="1">
            <a:spLocks/>
          </p:cNvSpPr>
          <p:nvPr/>
        </p:nvSpPr>
        <p:spPr>
          <a:xfrm>
            <a:off x="9447110" y="3960787"/>
            <a:ext cx="1533881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etc..</a:t>
            </a:r>
          </a:p>
        </p:txBody>
      </p:sp>
      <p:sp>
        <p:nvSpPr>
          <p:cNvPr id="10" name="Google Shape;86;p17">
            <a:extLst>
              <a:ext uri="{FF2B5EF4-FFF2-40B4-BE49-F238E27FC236}">
                <a16:creationId xmlns:a16="http://schemas.microsoft.com/office/drawing/2014/main" id="{39D0D23C-4E48-4046-892F-8B491F71D950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Web-Scraping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1A105-C615-493F-852E-C2A2B9C8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5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42411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Clean Room</a:t>
            </a: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bedroom, tidy room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hotel room,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and neat, declutte</a:t>
            </a:r>
            <a:r>
              <a:rPr lang="en-SG" dirty="0">
                <a:solidFill>
                  <a:schemeClr val="bg1">
                    <a:lumMod val="95000"/>
                  </a:schemeClr>
                </a:solidFill>
              </a:rPr>
              <a:t>r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41145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Messy Room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clutter, mess, disorganized room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72609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Bad Excuse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kids’ handwritten note, love letters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handwritten notes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7DFD18AC-122F-4EC3-AD03-16E94631FFCF}"/>
              </a:ext>
            </a:extLst>
          </p:cNvPr>
          <p:cNvSpPr txBox="1">
            <a:spLocks/>
          </p:cNvSpPr>
          <p:nvPr/>
        </p:nvSpPr>
        <p:spPr>
          <a:xfrm>
            <a:off x="9447110" y="3960787"/>
            <a:ext cx="1533881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etc..</a:t>
            </a:r>
          </a:p>
        </p:txBody>
      </p:sp>
      <p:sp>
        <p:nvSpPr>
          <p:cNvPr id="10" name="Google Shape;86;p17">
            <a:extLst>
              <a:ext uri="{FF2B5EF4-FFF2-40B4-BE49-F238E27FC236}">
                <a16:creationId xmlns:a16="http://schemas.microsoft.com/office/drawing/2014/main" id="{39D0D23C-4E48-4046-892F-8B491F71D950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Web-Scraping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BE9A5-F867-4599-B4C3-515CCC1E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5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696000" y="3455251"/>
            <a:ext cx="10800000" cy="367269"/>
            <a:chOff x="1620652" y="3109878"/>
            <a:chExt cx="6125576" cy="36726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231752" y="2612238"/>
            <a:ext cx="1728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Models Building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766773" y="3866723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6923779" y="3838151"/>
            <a:ext cx="266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 Testing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028395" y="3866723"/>
            <a:ext cx="731520" cy="731520"/>
          </a:xfrm>
          <a:prstGeom prst="ellipse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246322" y="3990945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7998748" y="2829393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7890241" y="2726453"/>
            <a:ext cx="731520" cy="731520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9335999" y="2577001"/>
            <a:ext cx="216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Front end Application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5852946" y="3997013"/>
            <a:ext cx="570375" cy="421985"/>
            <a:chOff x="5255200" y="3006475"/>
            <a:chExt cx="511700" cy="3785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EA271076-EE59-4150-85AE-B22FEF3920C3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Dataset Preparation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251470C-5539-4B25-A525-6EA127535465}"/>
              </a:ext>
            </a:extLst>
          </p:cNvPr>
          <p:cNvSpPr>
            <a:spLocks noChangeAspect="1"/>
          </p:cNvSpPr>
          <p:nvPr/>
        </p:nvSpPr>
        <p:spPr>
          <a:xfrm>
            <a:off x="1432085" y="3837587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oogle Shape;353;p40">
            <a:extLst>
              <a:ext uri="{FF2B5EF4-FFF2-40B4-BE49-F238E27FC236}">
                <a16:creationId xmlns:a16="http://schemas.microsoft.com/office/drawing/2014/main" id="{FB2F0883-F5F5-4723-890B-07BB8F5888F4}"/>
              </a:ext>
            </a:extLst>
          </p:cNvPr>
          <p:cNvGrpSpPr/>
          <p:nvPr/>
        </p:nvGrpSpPr>
        <p:grpSpPr>
          <a:xfrm>
            <a:off x="1548793" y="4005404"/>
            <a:ext cx="473733" cy="416551"/>
            <a:chOff x="1928175" y="312600"/>
            <a:chExt cx="425000" cy="373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Google Shape;354;p40">
              <a:extLst>
                <a:ext uri="{FF2B5EF4-FFF2-40B4-BE49-F238E27FC236}">
                  <a16:creationId xmlns:a16="http://schemas.microsoft.com/office/drawing/2014/main" id="{A601738A-E2FA-4676-9FC2-4109D929765C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" name="Google Shape;355;p40">
              <a:extLst>
                <a:ext uri="{FF2B5EF4-FFF2-40B4-BE49-F238E27FC236}">
                  <a16:creationId xmlns:a16="http://schemas.microsoft.com/office/drawing/2014/main" id="{B3864062-6439-4DAE-953A-1DF8E74E3652}"/>
                </a:ext>
              </a:extLst>
            </p:cNvPr>
            <p:cNvSpPr/>
            <p:nvPr/>
          </p:nvSpPr>
          <p:spPr>
            <a:xfrm>
              <a:off x="1961719" y="339968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4C249E3-8CD1-4598-BCDC-9E75FA7A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4921EC6-1856-4D15-994E-46954EBDC836}"/>
              </a:ext>
            </a:extLst>
          </p:cNvPr>
          <p:cNvSpPr txBox="1"/>
          <p:nvPr/>
        </p:nvSpPr>
        <p:spPr>
          <a:xfrm>
            <a:off x="676376" y="2829393"/>
            <a:ext cx="226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Web-scraping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8C0E9A-5D23-4BF8-8AE5-3CA55B668435}"/>
              </a:ext>
            </a:extLst>
          </p:cNvPr>
          <p:cNvSpPr txBox="1"/>
          <p:nvPr/>
        </p:nvSpPr>
        <p:spPr>
          <a:xfrm>
            <a:off x="2987867" y="3810193"/>
            <a:ext cx="194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Dataset Preparation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4E52B8-0313-454F-9D73-DC5A120A8CB4}"/>
              </a:ext>
            </a:extLst>
          </p:cNvPr>
          <p:cNvSpPr>
            <a:spLocks noChangeAspect="1"/>
          </p:cNvSpPr>
          <p:nvPr/>
        </p:nvSpPr>
        <p:spPr>
          <a:xfrm>
            <a:off x="3586440" y="2723730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6" name="Google Shape;493;p40">
            <a:extLst>
              <a:ext uri="{FF2B5EF4-FFF2-40B4-BE49-F238E27FC236}">
                <a16:creationId xmlns:a16="http://schemas.microsoft.com/office/drawing/2014/main" id="{040D34D5-8DE1-45C0-8B15-5B08DC608FD2}"/>
              </a:ext>
            </a:extLst>
          </p:cNvPr>
          <p:cNvGrpSpPr/>
          <p:nvPr/>
        </p:nvGrpSpPr>
        <p:grpSpPr>
          <a:xfrm>
            <a:off x="3660343" y="2912410"/>
            <a:ext cx="551315" cy="348473"/>
            <a:chOff x="3241525" y="3039450"/>
            <a:chExt cx="494600" cy="312625"/>
          </a:xfrm>
          <a:solidFill>
            <a:schemeClr val="accent4"/>
          </a:solidFill>
        </p:grpSpPr>
        <p:sp>
          <p:nvSpPr>
            <p:cNvPr id="40" name="Google Shape;494;p40">
              <a:extLst>
                <a:ext uri="{FF2B5EF4-FFF2-40B4-BE49-F238E27FC236}">
                  <a16:creationId xmlns:a16="http://schemas.microsoft.com/office/drawing/2014/main" id="{E0F3AF14-1D2A-417C-B576-FFF48C32441A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1" name="Google Shape;495;p40">
              <a:extLst>
                <a:ext uri="{FF2B5EF4-FFF2-40B4-BE49-F238E27FC236}">
                  <a16:creationId xmlns:a16="http://schemas.microsoft.com/office/drawing/2014/main" id="{65E8BFAE-A9E5-40E6-8128-4A1C00C2F2EF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6" name="Donut 22">
            <a:extLst>
              <a:ext uri="{FF2B5EF4-FFF2-40B4-BE49-F238E27FC236}">
                <a16:creationId xmlns:a16="http://schemas.microsoft.com/office/drawing/2014/main" id="{3D8036F3-892B-431F-BD2E-808DD9BBB216}"/>
              </a:ext>
            </a:extLst>
          </p:cNvPr>
          <p:cNvSpPr>
            <a:spLocks noChangeAspect="1"/>
          </p:cNvSpPr>
          <p:nvPr/>
        </p:nvSpPr>
        <p:spPr>
          <a:xfrm>
            <a:off x="3724445" y="2940323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36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C12E2-FA28-44E9-813C-408AFAB5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455" y="1377039"/>
            <a:ext cx="5930883" cy="4103921"/>
          </a:xfrm>
          <a:prstGeom prst="rect">
            <a:avLst/>
          </a:prstGeom>
        </p:spPr>
      </p:pic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4F0717FE-BF61-432B-B2EF-56947081D824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Dataset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61E00-6904-48E4-AB17-5EB5A5E93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7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4F0717FE-BF61-432B-B2EF-56947081D824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rgbClr val="009300"/>
                </a:solidFill>
              </a:rPr>
              <a:t>Dataset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79758-D2C0-4DB9-AAF6-D977F4A6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948" y="2500543"/>
            <a:ext cx="3892499" cy="1856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BE042C-1D7B-4F24-B565-BAE9DE658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553" y="1823388"/>
            <a:ext cx="4119447" cy="3211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EC520-DAD1-45E6-933E-FDBB7ED4C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5895" y="5907180"/>
            <a:ext cx="470716" cy="7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7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ower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6692</TotalTime>
  <Words>374</Words>
  <Application>Microsoft Office PowerPoint</Application>
  <PresentationFormat>Widescreen</PresentationFormat>
  <Paragraphs>127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Muli</vt:lpstr>
      <vt:lpstr>Arial Black</vt:lpstr>
      <vt:lpstr>Poppins Light</vt:lpstr>
      <vt:lpstr>Poppins</vt:lpstr>
      <vt:lpstr>Muli Light</vt:lpstr>
      <vt:lpstr>Gower template</vt:lpstr>
      <vt:lpstr>miSPICKy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regina</dc:creator>
  <cp:lastModifiedBy>regina cheong</cp:lastModifiedBy>
  <cp:revision>197</cp:revision>
  <dcterms:modified xsi:type="dcterms:W3CDTF">2019-09-26T16:06:22Z</dcterms:modified>
</cp:coreProperties>
</file>